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5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6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24C8-2A97-D2B8-163B-4D254CEE6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945FB-9C6D-EDF4-36F4-10266E210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B0B71-DD97-1FD0-130F-A21D297B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6554C-4B3A-2092-C880-8960EA96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497E7-BBC8-5E8E-DCFE-AD23CC76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88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D2722-5211-AAD4-8327-3D944BC3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A36D-3EDE-396B-F290-C9DD679C5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2F668-36D2-A74E-CA12-B5C06484A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871D4-5AC8-CDDC-F687-8849037E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BE3CB-CD7E-FEEB-FD10-ACCB5852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87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9B4BF1-CE71-B06A-D05F-949DF4AFCA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A4DDE-C5D9-0EDA-4F15-0FEB4AF9D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055CD-8F9F-0603-14FD-6D4E0AF05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5185-8CAD-8210-E6C7-DEB28FAA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C5C3-CBF3-7BFA-75D1-4886A86E3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18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0308-805C-088A-8C33-4DFF7B4A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B1D57-5879-D1C9-C3C2-2CA8C44C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824D2-9B9F-50DB-88D8-A152878C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E01AF-7CD1-FDEF-7964-3AA3F9EA7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5E1BD-174D-F59F-071F-7EC879FD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48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5DF2-42F0-98D0-0B9C-F81FAAD4C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2AEA9-C4CA-CAA6-74D7-A00136BA1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2E09-D17B-24B0-D83B-0EA7A5AC0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F0508-03A1-306C-BD3E-15375F7B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B2B0-3509-4BF9-6DBD-B81E787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5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7F2E-C9CC-4130-0877-0285F1C5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8A53-E664-8CDD-8DBB-DFCD1C4E4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72AC3-6F52-13DD-A2B8-3BF93EF9D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B0B7D-45CA-1B39-7E34-BD024EF6B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05C48-959E-E2E1-3AB7-7A820376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42F96-D151-5266-12E3-674E9CADC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75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07B9-9F56-1588-4DFA-2B36142B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BF956-7A1C-3BB6-6467-7CEE5052B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06E0A-1C53-2560-D29D-2F03513E6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30A05-4E25-C429-1667-FEADA2581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714D02-0D3B-CC2C-8152-BAC733778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2A5FB6-B670-2ABF-BC77-B9CDF701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78576-1951-3102-B3B7-CEB7B84E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D32502-9590-F8A7-45B5-D0720C10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16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E5FC-2BE6-D64E-1C5F-33D98B26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448E9-DB80-2211-C36F-C4FE1A5E5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4CB6B-1183-74CC-6144-9C8983714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D30D8-0DFF-B27E-1706-DC409FFC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820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76D883-7883-CB6D-2012-61A7B4E7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807E8-3510-2E03-2CCB-A1137CA6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46316-EB17-499F-E660-1C0354A9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950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F326-E77B-3B61-DA00-922174F4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FA036-D06A-04BA-F10E-08AA7A157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E03F0-1E16-BD28-7583-B180C6FDE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FB9A8-DB8C-B06A-CAA3-9D1B8D30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82A5B-F5C0-75C2-A30E-5FD3AC150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3E07A-28B4-4684-95E1-819AE8A5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1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AE62-12F2-C0D8-B88F-C10704A5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E506B-3829-207D-0C93-587980472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0F712-C341-4459-2645-E83F6218C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E78B4-9762-3EB0-EDF8-1E03EF26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30084-22FB-735C-FDAC-2106935EE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A671E-79F9-4D27-3831-B11A313E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3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B41C9-254F-6764-7A44-4EBCC9572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7A125-FD97-7B9C-1C3D-76EBDB652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8FD00-1794-CCDD-7B6E-F00EAAD62D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9D345-544D-4D5A-A8C7-9EF61660072B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E0605-40C1-5ACD-1616-91C97A2D3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93054-59B7-D279-83CA-F8E590888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42278-703D-4AFB-B412-ACAEB9B285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85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doi.org/10.30855/gmbd.2020.03.03" TargetMode="Externa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9219DF4-F5E3-B556-5A95-25B892856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96" y="537351"/>
            <a:ext cx="3878229" cy="12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A06CE8D-C38A-CD48-7AA3-21A412F13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587" y="2280138"/>
            <a:ext cx="5483525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Introduction to Data Science with Python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Summative Assessment 2 - Presentation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Binomial Classification for Raisin Grains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 Convener: Dr. Joshua F.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Einsle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Student: Allan Hernandez Cotto, 2589702H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5FC8C9-68B4-C19E-71F1-B49880B2A47C}"/>
              </a:ext>
            </a:extLst>
          </p:cNvPr>
          <p:cNvSpPr/>
          <p:nvPr/>
        </p:nvSpPr>
        <p:spPr>
          <a:xfrm>
            <a:off x="7228116" y="2449902"/>
            <a:ext cx="4518186" cy="1953306"/>
          </a:xfrm>
          <a:prstGeom prst="roundRect">
            <a:avLst>
              <a:gd name="adj" fmla="val 5868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Problem Statement</a:t>
            </a:r>
          </a:p>
          <a:p>
            <a:endParaRPr lang="en-US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redict the correct raisin class (</a:t>
            </a:r>
            <a:r>
              <a:rPr lang="en-US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Kecimen</a:t>
            </a:r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or </a:t>
            </a:r>
            <a:r>
              <a:rPr lang="en-US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Besni</a:t>
            </a:r>
            <a:r>
              <a:rPr lang="en-US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 given a set number of features.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115CF7-AFCF-1EE1-F4C5-D669F016FFD7}"/>
              </a:ext>
            </a:extLst>
          </p:cNvPr>
          <p:cNvSpPr/>
          <p:nvPr/>
        </p:nvSpPr>
        <p:spPr>
          <a:xfrm>
            <a:off x="7228114" y="261126"/>
            <a:ext cx="4518185" cy="1953306"/>
          </a:xfrm>
          <a:prstGeom prst="roundRect">
            <a:avLst>
              <a:gd name="adj" fmla="val 5868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</a:t>
            </a:r>
          </a:p>
          <a:p>
            <a:pPr algn="ctr"/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Binomial Classification (Unsupervised Machine Learning)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D9DC58-93C4-E206-36B5-A64045D5BEC8}"/>
              </a:ext>
            </a:extLst>
          </p:cNvPr>
          <p:cNvSpPr/>
          <p:nvPr/>
        </p:nvSpPr>
        <p:spPr>
          <a:xfrm>
            <a:off x="7228115" y="4638678"/>
            <a:ext cx="4518186" cy="1953306"/>
          </a:xfrm>
          <a:prstGeom prst="roundRect">
            <a:avLst>
              <a:gd name="adj" fmla="val 5868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description</a:t>
            </a:r>
          </a:p>
          <a:p>
            <a:pPr algn="ctr"/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CSV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900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 features / 1 target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GB" dirty="0"/>
          </a:p>
        </p:txBody>
      </p:sp>
      <p:pic>
        <p:nvPicPr>
          <p:cNvPr id="1029" name="Picture 5" descr="Cover image">
            <a:extLst>
              <a:ext uri="{FF2B5EF4-FFF2-40B4-BE49-F238E27FC236}">
                <a16:creationId xmlns:a16="http://schemas.microsoft.com/office/drawing/2014/main" id="{9BEF59B1-48BF-BB90-FC1A-7932488C8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471" y="3895907"/>
            <a:ext cx="4426429" cy="22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742D27-78D8-AE7F-C78D-20FA78F9D46B}"/>
              </a:ext>
            </a:extLst>
          </p:cNvPr>
          <p:cNvSpPr txBox="1"/>
          <p:nvPr/>
        </p:nvSpPr>
        <p:spPr>
          <a:xfrm>
            <a:off x="264812" y="6233510"/>
            <a:ext cx="67965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CINAR I., KOKLU M. and TASDEMIR S., (2020). Classification of Raisin Grains Using Machine Vision and Artificial Intelligence Methods, Gazi Journal of Engineering Sciences, vol. 6, no. 3, pp. 200-209, December 2020, DOI: </a:t>
            </a:r>
            <a:r>
              <a:rPr lang="en-US" sz="1000" u="sng" dirty="0">
                <a:solidFill>
                  <a:srgbClr val="0563C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  <a:hlinkClick r:id="rId6"/>
              </a:rPr>
              <a:t>https://doi.org/10.30855/gmbd.2020.03.03</a:t>
            </a:r>
            <a:endParaRPr lang="en-GB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6" name="Slide1">
            <a:hlinkClick r:id="" action="ppaction://media"/>
            <a:extLst>
              <a:ext uri="{FF2B5EF4-FFF2-40B4-BE49-F238E27FC236}">
                <a16:creationId xmlns:a16="http://schemas.microsoft.com/office/drawing/2014/main" id="{34239647-DB73-F2E4-3D41-8922354E4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89314A-0DA2-06AD-60CF-248885B78D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11040" r="8617" b="10828"/>
          <a:stretch/>
        </p:blipFill>
        <p:spPr>
          <a:xfrm>
            <a:off x="7993570" y="3681874"/>
            <a:ext cx="3641979" cy="2821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CC927-56FF-05A3-D982-C5F1F8C291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1" t="12371" r="4262" b="11340"/>
          <a:stretch/>
        </p:blipFill>
        <p:spPr>
          <a:xfrm>
            <a:off x="574765" y="4631898"/>
            <a:ext cx="7045235" cy="1933303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70E35006-C76E-AFD6-86D9-2D3DFD0A8F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66" y="246683"/>
            <a:ext cx="7449607" cy="313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14EB86-5565-7461-005B-C2D836655AF7}"/>
              </a:ext>
            </a:extLst>
          </p:cNvPr>
          <p:cNvSpPr txBox="1"/>
          <p:nvPr/>
        </p:nvSpPr>
        <p:spPr>
          <a:xfrm>
            <a:off x="1810934" y="3875502"/>
            <a:ext cx="399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Exploratory data analysis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F306E8-B78F-FF1D-19DC-F4472ED36A1D}"/>
              </a:ext>
            </a:extLst>
          </p:cNvPr>
          <p:cNvSpPr/>
          <p:nvPr/>
        </p:nvSpPr>
        <p:spPr>
          <a:xfrm>
            <a:off x="332909" y="3488437"/>
            <a:ext cx="11676211" cy="3208453"/>
          </a:xfrm>
          <a:prstGeom prst="roundRect">
            <a:avLst>
              <a:gd name="adj" fmla="val 5868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D3691F1-D0E5-2339-06EE-6B1F32348FBF}"/>
              </a:ext>
            </a:extLst>
          </p:cNvPr>
          <p:cNvSpPr/>
          <p:nvPr/>
        </p:nvSpPr>
        <p:spPr>
          <a:xfrm>
            <a:off x="332909" y="373813"/>
            <a:ext cx="3794954" cy="1953306"/>
          </a:xfrm>
          <a:prstGeom prst="roundRect">
            <a:avLst>
              <a:gd name="adj" fmla="val 5868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Methodology: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Workflow</a:t>
            </a:r>
          </a:p>
        </p:txBody>
      </p:sp>
      <p:pic>
        <p:nvPicPr>
          <p:cNvPr id="18" name="Slide2">
            <a:hlinkClick r:id="" action="ppaction://media"/>
            <a:extLst>
              <a:ext uri="{FF2B5EF4-FFF2-40B4-BE49-F238E27FC236}">
                <a16:creationId xmlns:a16="http://schemas.microsoft.com/office/drawing/2014/main" id="{8427B824-457E-8B76-1EBF-37A056ECE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25586" y="25600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2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1BCF421-58CA-28C6-66C7-C1A313E8B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C3100D6-E75F-833E-C08D-F36C9E9540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466" y="1342015"/>
            <a:ext cx="4434840" cy="4173967"/>
          </a:xfrm>
          <a:prstGeom prst="rect">
            <a:avLst/>
          </a:prstGeom>
        </p:spPr>
      </p:pic>
      <p:pic>
        <p:nvPicPr>
          <p:cNvPr id="12" name="Graphic 9">
            <a:extLst>
              <a:ext uri="{FF2B5EF4-FFF2-40B4-BE49-F238E27FC236}">
                <a16:creationId xmlns:a16="http://schemas.microsoft.com/office/drawing/2014/main" id="{11D293A3-5335-3FA6-D263-58383C49016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469" t="9774" r="15163" b="7154"/>
          <a:stretch/>
        </p:blipFill>
        <p:spPr>
          <a:xfrm>
            <a:off x="6409041" y="3428999"/>
            <a:ext cx="5029200" cy="28881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DA33D-7B51-26FE-09D7-57A2533D5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04" y="-160545"/>
            <a:ext cx="6838875" cy="3770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4BDF5-C7D9-CCDD-B183-B2F9B0FC36CF}"/>
              </a:ext>
            </a:extLst>
          </p:cNvPr>
          <p:cNvSpPr txBox="1"/>
          <p:nvPr/>
        </p:nvSpPr>
        <p:spPr>
          <a:xfrm>
            <a:off x="992269" y="345610"/>
            <a:ext cx="399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Data analysis and preprocessing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8213F-B495-4335-173E-164EB77CDC7D}"/>
              </a:ext>
            </a:extLst>
          </p:cNvPr>
          <p:cNvSpPr txBox="1"/>
          <p:nvPr/>
        </p:nvSpPr>
        <p:spPr>
          <a:xfrm>
            <a:off x="992269" y="5515982"/>
            <a:ext cx="3997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Pair plot</a:t>
            </a:r>
            <a:endParaRPr lang="en-GB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630890-8814-F264-A167-54F19FFDAC7D}"/>
              </a:ext>
            </a:extLst>
          </p:cNvPr>
          <p:cNvSpPr txBox="1"/>
          <p:nvPr/>
        </p:nvSpPr>
        <p:spPr>
          <a:xfrm>
            <a:off x="8044930" y="6397107"/>
            <a:ext cx="1757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Segoe UI" panose="020B0502040204020203" pitchFamily="34" charset="0"/>
                <a:cs typeface="Segoe UI" panose="020B0502040204020203" pitchFamily="34" charset="0"/>
              </a:rPr>
              <a:t>Heat map</a:t>
            </a:r>
            <a:endParaRPr lang="en-GB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83C050-BC1F-DC40-6018-6CF2254A669B}"/>
              </a:ext>
            </a:extLst>
          </p:cNvPr>
          <p:cNvCxnSpPr>
            <a:cxnSpLocks/>
          </p:cNvCxnSpPr>
          <p:nvPr/>
        </p:nvCxnSpPr>
        <p:spPr>
          <a:xfrm flipH="1" flipV="1">
            <a:off x="10685417" y="6317145"/>
            <a:ext cx="409303" cy="2055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C22D55-BA8D-82DB-30F6-A59BD8BC08D8}"/>
              </a:ext>
            </a:extLst>
          </p:cNvPr>
          <p:cNvSpPr txBox="1"/>
          <p:nvPr/>
        </p:nvSpPr>
        <p:spPr>
          <a:xfrm>
            <a:off x="11192846" y="6261110"/>
            <a:ext cx="851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Target</a:t>
            </a:r>
          </a:p>
          <a:p>
            <a:pPr algn="ctr"/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endParaRPr lang="en-GB" sz="1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8473756-FFE4-D689-8F43-1EAB238A1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87253" y="57875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4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9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502FD7-5C2E-CDCA-2289-367409892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1" name="Graphic 13">
            <a:extLst>
              <a:ext uri="{FF2B5EF4-FFF2-40B4-BE49-F238E27FC236}">
                <a16:creationId xmlns:a16="http://schemas.microsoft.com/office/drawing/2014/main" id="{A5AA4124-FE16-452D-3078-CEDD75151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7485" y="672574"/>
            <a:ext cx="4063065" cy="251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A6F4C6-2031-9482-608A-0FDE19DD59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" t="11855" r="5345" b="12512"/>
          <a:stretch/>
        </p:blipFill>
        <p:spPr>
          <a:xfrm>
            <a:off x="4256136" y="3707012"/>
            <a:ext cx="7684995" cy="27432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264C85-85C3-71B3-77BA-BED6B7906B15}"/>
              </a:ext>
            </a:extLst>
          </p:cNvPr>
          <p:cNvSpPr/>
          <p:nvPr/>
        </p:nvSpPr>
        <p:spPr>
          <a:xfrm>
            <a:off x="4352925" y="558274"/>
            <a:ext cx="7467600" cy="2743200"/>
          </a:xfrm>
          <a:prstGeom prst="roundRect">
            <a:avLst>
              <a:gd name="adj" fmla="val 1896"/>
            </a:avLst>
          </a:prstGeom>
          <a:noFill/>
          <a:ln w="57150">
            <a:solidFill>
              <a:srgbClr val="0035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4B38-F734-C072-3DD1-D75FC335B62D}"/>
              </a:ext>
            </a:extLst>
          </p:cNvPr>
          <p:cNvSpPr txBox="1"/>
          <p:nvPr/>
        </p:nvSpPr>
        <p:spPr>
          <a:xfrm>
            <a:off x="4960962" y="1760597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Sigmoid Function</a:t>
            </a:r>
            <a:endParaRPr lang="en-GB" sz="16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887EB6-CBC0-4C21-8D48-67089ADC1FA8}"/>
              </a:ext>
            </a:extLst>
          </p:cNvPr>
          <p:cNvSpPr/>
          <p:nvPr/>
        </p:nvSpPr>
        <p:spPr>
          <a:xfrm>
            <a:off x="350880" y="530117"/>
            <a:ext cx="3637726" cy="5844557"/>
          </a:xfrm>
          <a:prstGeom prst="roundRect">
            <a:avLst>
              <a:gd name="adj" fmla="val 1896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Model Selection: </a:t>
            </a:r>
          </a:p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Logistic Regression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Benefits: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Clear interpretations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Suitable for binary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Alternatives: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/>
          </a:p>
        </p:txBody>
      </p:sp>
      <p:pic>
        <p:nvPicPr>
          <p:cNvPr id="5" name="Slide4">
            <a:hlinkClick r:id="" action="ppaction://media"/>
            <a:extLst>
              <a:ext uri="{FF2B5EF4-FFF2-40B4-BE49-F238E27FC236}">
                <a16:creationId xmlns:a16="http://schemas.microsoft.com/office/drawing/2014/main" id="{8CC6C043-9224-82EA-93EB-F5746C37B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00892" y="22002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9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D135339-1C06-667E-EDA5-836DBEDD9C84}"/>
              </a:ext>
            </a:extLst>
          </p:cNvPr>
          <p:cNvSpPr/>
          <p:nvPr/>
        </p:nvSpPr>
        <p:spPr>
          <a:xfrm>
            <a:off x="1114697" y="5254696"/>
            <a:ext cx="10115005" cy="1324509"/>
          </a:xfrm>
          <a:prstGeom prst="roundRect">
            <a:avLst>
              <a:gd name="adj" fmla="val 1896"/>
            </a:avLst>
          </a:prstGeom>
          <a:solidFill>
            <a:srgbClr val="003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       Action Plans: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Compare different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Hyperparameter optimization</a:t>
            </a:r>
            <a:endParaRPr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endParaRPr lang="en-GB" dirty="0"/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FDEAFF64-F3D3-A401-EB46-0BBD20DA4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47" y="785262"/>
            <a:ext cx="4186755" cy="39917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BE3E0-7476-85BA-A95D-D35D3E0E3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4" y="583310"/>
            <a:ext cx="6137256" cy="3867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3E698-B1EB-BD3D-61FD-E249FCF69ADD}"/>
              </a:ext>
            </a:extLst>
          </p:cNvPr>
          <p:cNvSpPr txBox="1"/>
          <p:nvPr/>
        </p:nvSpPr>
        <p:spPr>
          <a:xfrm>
            <a:off x="1114697" y="4005420"/>
            <a:ext cx="4981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Consolas" panose="020B0609020204030204" pitchFamily="49" charset="0"/>
              </a:rPr>
              <a:t>Accuracy: 0.8777777777777778</a:t>
            </a:r>
          </a:p>
          <a:p>
            <a:r>
              <a:rPr lang="en-GB" b="0" i="0" dirty="0">
                <a:effectLst/>
                <a:latin typeface="Consolas" panose="020B0609020204030204" pitchFamily="49" charset="0"/>
              </a:rPr>
              <a:t>F1 Score: 0.8829787234042553</a:t>
            </a:r>
          </a:p>
          <a:p>
            <a:r>
              <a:rPr lang="en-GB" b="0" i="0" dirty="0">
                <a:effectLst/>
                <a:latin typeface="Consolas" panose="020B0609020204030204" pitchFamily="49" charset="0"/>
              </a:rPr>
              <a:t>ROC_AUC: 0.8780185758513932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B7D0C-DA8D-A44B-F05A-62AF5D5FD9F2}"/>
              </a:ext>
            </a:extLst>
          </p:cNvPr>
          <p:cNvSpPr txBox="1"/>
          <p:nvPr/>
        </p:nvSpPr>
        <p:spPr>
          <a:xfrm>
            <a:off x="3048000" y="239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Results and Conclusion</a:t>
            </a:r>
            <a:endParaRPr lang="en-GB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24" name="Picture 4" descr="TensorFlow">
            <a:extLst>
              <a:ext uri="{FF2B5EF4-FFF2-40B4-BE49-F238E27FC236}">
                <a16:creationId xmlns:a16="http://schemas.microsoft.com/office/drawing/2014/main" id="{94A12180-40D6-4A20-3555-25FF85FA4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8" y="5344427"/>
            <a:ext cx="2035628" cy="11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TensorFlow">
            <a:extLst>
              <a:ext uri="{FF2B5EF4-FFF2-40B4-BE49-F238E27FC236}">
                <a16:creationId xmlns:a16="http://schemas.microsoft.com/office/drawing/2014/main" id="{C099CCDE-0B65-3E4E-9987-38DCF6474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126" y="5344427"/>
            <a:ext cx="2035628" cy="114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FE0829B-68D4-3605-2406-B0F8B2058018}"/>
              </a:ext>
            </a:extLst>
          </p:cNvPr>
          <p:cNvSpPr/>
          <p:nvPr/>
        </p:nvSpPr>
        <p:spPr>
          <a:xfrm>
            <a:off x="8096303" y="5566138"/>
            <a:ext cx="1725273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6" name="Picture 6" descr="Keras: the Python deep learning API">
            <a:extLst>
              <a:ext uri="{FF2B5EF4-FFF2-40B4-BE49-F238E27FC236}">
                <a16:creationId xmlns:a16="http://schemas.microsoft.com/office/drawing/2014/main" id="{2F66CDBE-F4DF-8AD3-B64C-20572316F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126" y="5666782"/>
            <a:ext cx="1725273" cy="5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Slide5">
            <a:hlinkClick r:id="" action="ppaction://media"/>
            <a:extLst>
              <a:ext uri="{FF2B5EF4-FFF2-40B4-BE49-F238E27FC236}">
                <a16:creationId xmlns:a16="http://schemas.microsoft.com/office/drawing/2014/main" id="{F8D8BB00-CE37-9DFF-404F-EF91E01EF1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67549" y="4146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194</Words>
  <Application>Microsoft Office PowerPoint</Application>
  <PresentationFormat>Widescreen</PresentationFormat>
  <Paragraphs>50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Allan Hernandez Cotto</dc:creator>
  <cp:lastModifiedBy>Allan Hernandez Cotto</cp:lastModifiedBy>
  <cp:revision>11</cp:revision>
  <dcterms:created xsi:type="dcterms:W3CDTF">2022-07-13T15:51:17Z</dcterms:created>
  <dcterms:modified xsi:type="dcterms:W3CDTF">2022-07-15T09:53:00Z</dcterms:modified>
</cp:coreProperties>
</file>